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15"/>
  </p:notesMasterIdLst>
  <p:sldIdLst>
    <p:sldId id="285" r:id="rId2"/>
    <p:sldId id="331" r:id="rId3"/>
    <p:sldId id="334" r:id="rId4"/>
    <p:sldId id="329" r:id="rId5"/>
    <p:sldId id="332" r:id="rId6"/>
    <p:sldId id="335" r:id="rId7"/>
    <p:sldId id="327" r:id="rId8"/>
    <p:sldId id="328" r:id="rId9"/>
    <p:sldId id="338" r:id="rId10"/>
    <p:sldId id="339" r:id="rId11"/>
    <p:sldId id="336" r:id="rId12"/>
    <p:sldId id="330" r:id="rId13"/>
    <p:sldId id="340" r:id="rId14"/>
  </p:sldIdLst>
  <p:sldSz cx="7561263" cy="5670550"/>
  <p:notesSz cx="6805613" cy="99441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9">
          <p15:clr>
            <a:srgbClr val="A4A3A4"/>
          </p15:clr>
        </p15:guide>
        <p15:guide id="2" pos="19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2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85501" autoAdjust="0"/>
  </p:normalViewPr>
  <p:slideViewPr>
    <p:cSldViewPr>
      <p:cViewPr varScale="1">
        <p:scale>
          <a:sx n="90" d="100"/>
          <a:sy n="90" d="100"/>
        </p:scale>
        <p:origin x="-732" y="-102"/>
      </p:cViewPr>
      <p:guideLst>
        <p:guide orient="horz" pos="2160"/>
        <p:guide pos="216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9"/>
        <p:guide pos="19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5650"/>
            <a:ext cx="4968875" cy="372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1038" y="4722813"/>
            <a:ext cx="5443537" cy="4473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2289" algn="l"/>
                <a:tab pos="824576" algn="l"/>
                <a:tab pos="1236865" algn="l"/>
                <a:tab pos="1649153" algn="l"/>
                <a:tab pos="2061441" algn="l"/>
                <a:tab pos="2473729" algn="l"/>
                <a:tab pos="288601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51275" y="0"/>
            <a:ext cx="29527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2289" algn="l"/>
                <a:tab pos="824576" algn="l"/>
                <a:tab pos="1236865" algn="l"/>
                <a:tab pos="1649153" algn="l"/>
                <a:tab pos="2061441" algn="l"/>
                <a:tab pos="2473729" algn="l"/>
                <a:tab pos="288601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447213"/>
            <a:ext cx="295275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2289" algn="l"/>
                <a:tab pos="824576" algn="l"/>
                <a:tab pos="1236865" algn="l"/>
                <a:tab pos="1649153" algn="l"/>
                <a:tab pos="2061441" algn="l"/>
                <a:tab pos="2473729" algn="l"/>
                <a:tab pos="288601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51275" y="9447213"/>
            <a:ext cx="295275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11163" algn="l"/>
                <a:tab pos="823913" algn="l"/>
                <a:tab pos="1236663" algn="l"/>
                <a:tab pos="1647825" algn="l"/>
                <a:tab pos="2060575" algn="l"/>
                <a:tab pos="2473325" algn="l"/>
                <a:tab pos="2884488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defRPr>
            </a:lvl1pPr>
          </a:lstStyle>
          <a:p>
            <a:fld id="{0B5E2865-2CE9-4E7C-B307-A99DD5E1420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6BE618-534D-4A17-84AC-C8E3E2753D69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B16F82-0E4E-47ED-AD2E-4E7F99008AAE}" type="slidenum">
              <a:rPr lang="ru-RU" altLang="ru-RU"/>
              <a:pPr/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39A23A1-EBF1-43B7-83BB-87E58973D432}" type="slidenum">
              <a:rPr lang="ru-RU" altLang="ru-RU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/>
              <a:t>Педагогика работает на будущее. Ее основная задача - сформировать человека, который это будущее будет строить, активно в нем жить и работать. Экономика любого государства постоянно преобразовывается вслед за достижениями научно-технического прогресса, и молодые люди должны выйти из школы готовыми освоить и усовершенствовать новый технологичный мир. </a:t>
            </a:r>
          </a:p>
          <a:p>
            <a:endParaRPr lang="ru-RU" altLang="ru-RU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549F14-E06A-43C6-AE80-F22793E8A848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08ACDC-2DA2-4EAC-8DF5-5F3AE9F3B56B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D48211-4CAC-4102-91CB-1F231D778C38}" type="slidenum">
              <a:rPr lang="ru-RU" altLang="ru-RU"/>
              <a:pPr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59E5868-C8A8-49C6-A07F-47076FAD5269}" type="slidenum">
              <a:rPr lang="ru-RU" altLang="ru-RU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147C05-16BF-4CA7-B78E-6A5D8D54183A}" type="slidenum">
              <a:rPr lang="ru-RU" altLang="ru-RU"/>
              <a:pPr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ECE5F7E-BEEB-4D20-925E-F39B7A6023B1}" type="slidenum">
              <a:rPr lang="ru-RU" altLang="ru-RU"/>
              <a:pPr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B16F82-0E4E-47ED-AD2E-4E7F99008AAE}" type="slidenum">
              <a:rPr lang="ru-RU" altLang="ru-RU"/>
              <a:pPr/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095" y="928028"/>
            <a:ext cx="6427074" cy="1974191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158" y="2978352"/>
            <a:ext cx="5670947" cy="1369070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059" indent="0" algn="ctr">
              <a:buNone/>
              <a:defRPr sz="1654"/>
            </a:lvl2pPr>
            <a:lvl3pPr marL="756117" indent="0" algn="ctr">
              <a:buNone/>
              <a:defRPr sz="1488"/>
            </a:lvl3pPr>
            <a:lvl4pPr marL="1134176" indent="0" algn="ctr">
              <a:buNone/>
              <a:defRPr sz="1323"/>
            </a:lvl4pPr>
            <a:lvl5pPr marL="1512235" indent="0" algn="ctr">
              <a:buNone/>
              <a:defRPr sz="1323"/>
            </a:lvl5pPr>
            <a:lvl6pPr marL="1890293" indent="0" algn="ctr">
              <a:buNone/>
              <a:defRPr sz="1323"/>
            </a:lvl6pPr>
            <a:lvl7pPr marL="2268352" indent="0" algn="ctr">
              <a:buNone/>
              <a:defRPr sz="1323"/>
            </a:lvl7pPr>
            <a:lvl8pPr marL="2646411" indent="0" algn="ctr">
              <a:buNone/>
              <a:defRPr sz="1323"/>
            </a:lvl8pPr>
            <a:lvl9pPr marL="3024469" indent="0" algn="ctr">
              <a:buNone/>
              <a:defRPr sz="132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48F72-1E00-4364-B99D-EAE4EA1D567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3E528-FE6C-42B1-B11B-286CBCB1ABA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1029" y="301904"/>
            <a:ext cx="1630397" cy="480552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837" y="301904"/>
            <a:ext cx="4796676" cy="48055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84D25-0217-4004-811A-B2EEC254AD8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8C7B2-814A-456D-876A-336BA980FB1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899" y="1413701"/>
            <a:ext cx="6521589" cy="2358791"/>
          </a:xfrm>
        </p:spPr>
        <p:txBody>
          <a:bodyPr anchor="b"/>
          <a:lstStyle>
            <a:lvl1pPr>
              <a:defRPr sz="496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899" y="3794807"/>
            <a:ext cx="6521589" cy="1240432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059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11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17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23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29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3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41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4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1B77C-71C8-40FF-AF0D-56C4E71C527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837" y="1509521"/>
            <a:ext cx="3213537" cy="35979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889" y="1509521"/>
            <a:ext cx="3213537" cy="35979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743B1-F305-42F1-A1CC-8B498DB7288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22" y="301906"/>
            <a:ext cx="6521589" cy="109604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823" y="1390073"/>
            <a:ext cx="3198768" cy="681253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059" indent="0">
              <a:buNone/>
              <a:defRPr sz="1654" b="1"/>
            </a:lvl2pPr>
            <a:lvl3pPr marL="756117" indent="0">
              <a:buNone/>
              <a:defRPr sz="1488" b="1"/>
            </a:lvl3pPr>
            <a:lvl4pPr marL="1134176" indent="0">
              <a:buNone/>
              <a:defRPr sz="1323" b="1"/>
            </a:lvl4pPr>
            <a:lvl5pPr marL="1512235" indent="0">
              <a:buNone/>
              <a:defRPr sz="1323" b="1"/>
            </a:lvl5pPr>
            <a:lvl6pPr marL="1890293" indent="0">
              <a:buNone/>
              <a:defRPr sz="1323" b="1"/>
            </a:lvl6pPr>
            <a:lvl7pPr marL="2268352" indent="0">
              <a:buNone/>
              <a:defRPr sz="1323" b="1"/>
            </a:lvl7pPr>
            <a:lvl8pPr marL="2646411" indent="0">
              <a:buNone/>
              <a:defRPr sz="1323" b="1"/>
            </a:lvl8pPr>
            <a:lvl9pPr marL="3024469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823" y="2071326"/>
            <a:ext cx="3198768" cy="30466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890" y="1390073"/>
            <a:ext cx="3214522" cy="681253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059" indent="0">
              <a:buNone/>
              <a:defRPr sz="1654" b="1"/>
            </a:lvl2pPr>
            <a:lvl3pPr marL="756117" indent="0">
              <a:buNone/>
              <a:defRPr sz="1488" b="1"/>
            </a:lvl3pPr>
            <a:lvl4pPr marL="1134176" indent="0">
              <a:buNone/>
              <a:defRPr sz="1323" b="1"/>
            </a:lvl4pPr>
            <a:lvl5pPr marL="1512235" indent="0">
              <a:buNone/>
              <a:defRPr sz="1323" b="1"/>
            </a:lvl5pPr>
            <a:lvl6pPr marL="1890293" indent="0">
              <a:buNone/>
              <a:defRPr sz="1323" b="1"/>
            </a:lvl6pPr>
            <a:lvl7pPr marL="2268352" indent="0">
              <a:buNone/>
              <a:defRPr sz="1323" b="1"/>
            </a:lvl7pPr>
            <a:lvl8pPr marL="2646411" indent="0">
              <a:buNone/>
              <a:defRPr sz="1323" b="1"/>
            </a:lvl8pPr>
            <a:lvl9pPr marL="3024469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890" y="2071326"/>
            <a:ext cx="3214522" cy="30466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33F1A-634B-44D7-BE3C-E37EE150625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42671-51B2-46BE-9D82-819758D3578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AF0B0-0FE0-446B-80E7-A9D173D28A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22" y="378037"/>
            <a:ext cx="2438704" cy="1323128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522" y="816455"/>
            <a:ext cx="3827889" cy="4029766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822" y="1701165"/>
            <a:ext cx="2438704" cy="3151619"/>
          </a:xfrm>
        </p:spPr>
        <p:txBody>
          <a:bodyPr/>
          <a:lstStyle>
            <a:lvl1pPr marL="0" indent="0">
              <a:buNone/>
              <a:defRPr sz="1323"/>
            </a:lvl1pPr>
            <a:lvl2pPr marL="378059" indent="0">
              <a:buNone/>
              <a:defRPr sz="1158"/>
            </a:lvl2pPr>
            <a:lvl3pPr marL="756117" indent="0">
              <a:buNone/>
              <a:defRPr sz="992"/>
            </a:lvl3pPr>
            <a:lvl4pPr marL="1134176" indent="0">
              <a:buNone/>
              <a:defRPr sz="827"/>
            </a:lvl4pPr>
            <a:lvl5pPr marL="1512235" indent="0">
              <a:buNone/>
              <a:defRPr sz="827"/>
            </a:lvl5pPr>
            <a:lvl6pPr marL="1890293" indent="0">
              <a:buNone/>
              <a:defRPr sz="827"/>
            </a:lvl6pPr>
            <a:lvl7pPr marL="2268352" indent="0">
              <a:buNone/>
              <a:defRPr sz="827"/>
            </a:lvl7pPr>
            <a:lvl8pPr marL="2646411" indent="0">
              <a:buNone/>
              <a:defRPr sz="827"/>
            </a:lvl8pPr>
            <a:lvl9pPr marL="3024469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B9A02-054C-432A-BDE5-FF35ADA286A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22" y="378037"/>
            <a:ext cx="2438704" cy="1323128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4522" y="816455"/>
            <a:ext cx="3827889" cy="4029766"/>
          </a:xfrm>
        </p:spPr>
        <p:txBody>
          <a:bodyPr rtlCol="0">
            <a:normAutofit/>
          </a:bodyPr>
          <a:lstStyle>
            <a:lvl1pPr marL="0" indent="0">
              <a:buNone/>
              <a:defRPr sz="2646"/>
            </a:lvl1pPr>
            <a:lvl2pPr marL="378059" indent="0">
              <a:buNone/>
              <a:defRPr sz="2315"/>
            </a:lvl2pPr>
            <a:lvl3pPr marL="756117" indent="0">
              <a:buNone/>
              <a:defRPr sz="1985"/>
            </a:lvl3pPr>
            <a:lvl4pPr marL="1134176" indent="0">
              <a:buNone/>
              <a:defRPr sz="1654"/>
            </a:lvl4pPr>
            <a:lvl5pPr marL="1512235" indent="0">
              <a:buNone/>
              <a:defRPr sz="1654"/>
            </a:lvl5pPr>
            <a:lvl6pPr marL="1890293" indent="0">
              <a:buNone/>
              <a:defRPr sz="1654"/>
            </a:lvl6pPr>
            <a:lvl7pPr marL="2268352" indent="0">
              <a:buNone/>
              <a:defRPr sz="1654"/>
            </a:lvl7pPr>
            <a:lvl8pPr marL="2646411" indent="0">
              <a:buNone/>
              <a:defRPr sz="1654"/>
            </a:lvl8pPr>
            <a:lvl9pPr marL="3024469" indent="0">
              <a:buNone/>
              <a:defRPr sz="1654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822" y="1701165"/>
            <a:ext cx="2438704" cy="3151619"/>
          </a:xfrm>
        </p:spPr>
        <p:txBody>
          <a:bodyPr/>
          <a:lstStyle>
            <a:lvl1pPr marL="0" indent="0">
              <a:buNone/>
              <a:defRPr sz="1323"/>
            </a:lvl1pPr>
            <a:lvl2pPr marL="378059" indent="0">
              <a:buNone/>
              <a:defRPr sz="1158"/>
            </a:lvl2pPr>
            <a:lvl3pPr marL="756117" indent="0">
              <a:buNone/>
              <a:defRPr sz="992"/>
            </a:lvl3pPr>
            <a:lvl4pPr marL="1134176" indent="0">
              <a:buNone/>
              <a:defRPr sz="827"/>
            </a:lvl4pPr>
            <a:lvl5pPr marL="1512235" indent="0">
              <a:buNone/>
              <a:defRPr sz="827"/>
            </a:lvl5pPr>
            <a:lvl6pPr marL="1890293" indent="0">
              <a:buNone/>
              <a:defRPr sz="827"/>
            </a:lvl6pPr>
            <a:lvl7pPr marL="2268352" indent="0">
              <a:buNone/>
              <a:defRPr sz="827"/>
            </a:lvl7pPr>
            <a:lvl8pPr marL="2646411" indent="0">
              <a:buNone/>
              <a:defRPr sz="827"/>
            </a:lvl8pPr>
            <a:lvl9pPr marL="3024469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1B3F2-D593-4F65-942C-E9CF430D29A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19113" y="301625"/>
            <a:ext cx="6523037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9113" y="1509713"/>
            <a:ext cx="6523037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113" y="5256213"/>
            <a:ext cx="170180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075" y="5256213"/>
            <a:ext cx="2551113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0350" y="5256213"/>
            <a:ext cx="1701800" cy="3016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2523126B-1A94-4C15-9122-24700E92A58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2pPr>
      <a:lvl3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3pPr>
      <a:lvl4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4pPr>
      <a:lvl5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5pPr>
      <a:lvl6pPr marL="457200" algn="l" defTabSz="75565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6pPr>
      <a:lvl7pPr marL="914400" algn="l" defTabSz="75565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7pPr>
      <a:lvl8pPr marL="1371600" algn="l" defTabSz="75565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8pPr>
      <a:lvl9pPr marL="1828800" algn="l" defTabSz="75565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9pPr>
    </p:titleStyle>
    <p:bodyStyle>
      <a:lvl1pPr marL="188913" indent="-188913" algn="l" defTabSz="755650" rtl="0" eaLnBrk="0" fontAlgn="base" hangingPunct="0">
        <a:lnSpc>
          <a:spcPct val="90000"/>
        </a:lnSpc>
        <a:spcBef>
          <a:spcPts val="825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188913" algn="l" defTabSz="755650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4563" indent="-188913" algn="l" defTabSz="755650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22388" indent="-188913" algn="l" defTabSz="755650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213" indent="-188913" algn="l" defTabSz="755650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79323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381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440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499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59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117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176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235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293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352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411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469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tel:+7351799711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vk.com/math_csu" TargetMode="External"/><Relationship Id="rId4" Type="http://schemas.openxmlformats.org/officeDocument/2006/relationships/hyperlink" Target="mailto:math_faculty@csu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Объект 2"/>
          <p:cNvSpPr>
            <a:spLocks noGrp="1"/>
          </p:cNvSpPr>
          <p:nvPr>
            <p:ph idx="1"/>
          </p:nvPr>
        </p:nvSpPr>
        <p:spPr>
          <a:xfrm>
            <a:off x="377825" y="1611313"/>
            <a:ext cx="6802438" cy="2557462"/>
          </a:xfrm>
        </p:spPr>
        <p:txBody>
          <a:bodyPr/>
          <a:lstStyle/>
          <a:p>
            <a:pPr algn="ctr" eaLnBrk="1" hangingPunct="1">
              <a:buFont typeface="Times New Roman" pitchFamily="18" charset="0"/>
              <a:buNone/>
            </a:pPr>
            <a:r>
              <a:rPr lang="ru-RU" altLang="ru-RU" sz="3200">
                <a:solidFill>
                  <a:srgbClr val="822C2E"/>
                </a:solidFill>
                <a:latin typeface="Times New Roman" pitchFamily="18" charset="0"/>
                <a:cs typeface="Times New Roman" pitchFamily="18" charset="0"/>
              </a:rPr>
              <a:t>В чем особенность подготовки современного учителя-магистра?</a:t>
            </a:r>
          </a:p>
          <a:p>
            <a:pPr algn="ctr" eaLnBrk="1" hangingPunct="1">
              <a:buFont typeface="Times New Roman" pitchFamily="18" charset="0"/>
              <a:buNone/>
            </a:pPr>
            <a:endParaRPr lang="ru-RU" altLang="ru-RU" sz="2100">
              <a:solidFill>
                <a:srgbClr val="822C2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Times New Roman" pitchFamily="18" charset="0"/>
              <a:buNone/>
            </a:pPr>
            <a:r>
              <a:rPr lang="ru-RU" altLang="ru-RU" sz="2100">
                <a:latin typeface="Times New Roman" pitchFamily="18" charset="0"/>
                <a:cs typeface="Times New Roman" pitchFamily="18" charset="0"/>
              </a:rPr>
              <a:t>Сбродова Елена Александровна,</a:t>
            </a:r>
          </a:p>
          <a:p>
            <a:pPr algn="ctr" eaLnBrk="1" hangingPunct="1">
              <a:buFont typeface="Times New Roman" pitchFamily="18" charset="0"/>
              <a:buNone/>
            </a:pPr>
            <a:r>
              <a:rPr lang="ru-RU" altLang="ru-RU" sz="2100">
                <a:latin typeface="Times New Roman" pitchFamily="18" charset="0"/>
                <a:cs typeface="Times New Roman" pitchFamily="18" charset="0"/>
              </a:rPr>
              <a:t>Декан математического факультета ФГБОУ ВО «ЧелГУ»</a:t>
            </a:r>
          </a:p>
        </p:txBody>
      </p:sp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1890713" y="2651125"/>
            <a:ext cx="3779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600">
              <a:latin typeface="Times New Roman" pitchFamily="18" charset="0"/>
            </a:endParaRPr>
          </a:p>
          <a:p>
            <a:r>
              <a:rPr lang="ru-RU" altLang="ru-RU">
                <a:latin typeface="Times New Roman" pitchFamily="18" charset="0"/>
              </a:rPr>
              <a:t> 	</a:t>
            </a:r>
            <a:endParaRPr lang="ru-RU" altLang="ru-RU" baseline="300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77825" y="1108075"/>
            <a:ext cx="6802438" cy="595313"/>
          </a:xfrm>
        </p:spPr>
        <p:txBody>
          <a:bodyPr rtlCol="0">
            <a:normAutofit fontScale="90000"/>
          </a:bodyPr>
          <a:lstStyle/>
          <a:p>
            <a:pPr defTabSz="756117" eaLnBrk="1" fontAlgn="auto" hangingPunct="1">
              <a:spcAft>
                <a:spcPts val="0"/>
              </a:spcAft>
              <a:defRPr/>
            </a:pP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822C2E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93713" y="1049338"/>
            <a:ext cx="6645275" cy="3500437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400" dirty="0">
                <a:solidFill>
                  <a:srgbClr val="822C2E"/>
                </a:solidFill>
                <a:latin typeface="Times New Roman" pitchFamily="18" charset="0"/>
                <a:cs typeface="Times New Roman" pitchFamily="18" charset="0"/>
              </a:rPr>
              <a:t>	Психолого-педагогическое сопровождение образовательного процесса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2400" dirty="0">
              <a:solidFill>
                <a:srgbClr val="822C2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Руководство проектной деятельностью</a:t>
            </a:r>
          </a:p>
          <a:p>
            <a:pPr marL="0" indent="0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Педагогическое взаимодействие с одаренными детьми</a:t>
            </a:r>
          </a:p>
          <a:p>
            <a:pPr marL="0" indent="0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Психолого-педагогические основы инклюзивного образования</a:t>
            </a:r>
            <a:endParaRPr lang="ru-RU" dirty="0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0375" y="3122613"/>
            <a:ext cx="17145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377825" y="1611313"/>
            <a:ext cx="6802438" cy="3367087"/>
          </a:xfrm>
        </p:spPr>
        <p:txBody>
          <a:bodyPr/>
          <a:lstStyle/>
          <a:p>
            <a:pPr algn="ctr" eaLnBrk="1" hangingPunct="1">
              <a:buFont typeface="Times New Roman" pitchFamily="18" charset="0"/>
              <a:buNone/>
            </a:pPr>
            <a:r>
              <a:rPr lang="ru-RU" altLang="ru-RU" sz="2800">
                <a:solidFill>
                  <a:srgbClr val="822C2E"/>
                </a:solidFill>
                <a:latin typeface="Times New Roman" pitchFamily="18" charset="0"/>
                <a:cs typeface="Times New Roman" pitchFamily="18" charset="0"/>
              </a:rPr>
              <a:t>МАГИСТРАТУРА = КАРЬЕРНЫЙ РОСТ</a:t>
            </a:r>
          </a:p>
          <a:p>
            <a:pPr algn="ctr" eaLnBrk="1" hangingPunct="1">
              <a:buFont typeface="Times New Roman" pitchFamily="18" charset="0"/>
              <a:buNone/>
            </a:pPr>
            <a:endParaRPr lang="ru-RU" altLang="ru-RU" sz="2400">
              <a:solidFill>
                <a:srgbClr val="822C2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Магистратура даст вам возможность карьерного роста, если не вертикального, то горизонтального. </a:t>
            </a:r>
          </a:p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С 2020 года начнется аттестация педагогов на основе ЕФОМ (Единых Федеральных Оценочных Материалов)</a:t>
            </a:r>
          </a:p>
          <a:p>
            <a:pPr algn="ctr" eaLnBrk="1" hangingPunct="1">
              <a:buFont typeface="Times New Roman" pitchFamily="18" charset="0"/>
              <a:buNone/>
            </a:pPr>
            <a:endParaRPr lang="ru-RU" altLang="ru-RU" sz="2100">
              <a:solidFill>
                <a:srgbClr val="822C2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1890713" y="2651125"/>
            <a:ext cx="3779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600">
              <a:latin typeface="Times New Roman" pitchFamily="18" charset="0"/>
            </a:endParaRPr>
          </a:p>
          <a:p>
            <a:r>
              <a:rPr lang="ru-RU" altLang="ru-RU">
                <a:latin typeface="Times New Roman" pitchFamily="18" charset="0"/>
              </a:rPr>
              <a:t> 	</a:t>
            </a:r>
            <a:endParaRPr lang="ru-RU" altLang="ru-RU" baseline="300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77825" y="1108075"/>
            <a:ext cx="6802438" cy="595313"/>
          </a:xfrm>
        </p:spPr>
        <p:txBody>
          <a:bodyPr rtlCol="0">
            <a:normAutofit fontScale="90000"/>
          </a:bodyPr>
          <a:lstStyle/>
          <a:p>
            <a:pPr defTabSz="756117" eaLnBrk="1" fontAlgn="auto" hangingPunct="1">
              <a:spcAft>
                <a:spcPts val="0"/>
              </a:spcAft>
              <a:defRPr/>
            </a:pP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822C2E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9113" y="1395413"/>
            <a:ext cx="6523037" cy="37115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ЕФОМ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направлены на оценку уровня профессиональных компетенций учителя: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предметных;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методических;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психолого-педагогических;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коммуникативных.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77825" y="1108075"/>
            <a:ext cx="6802438" cy="595313"/>
          </a:xfrm>
        </p:spPr>
        <p:txBody>
          <a:bodyPr rtlCol="0">
            <a:normAutofit fontScale="90000"/>
          </a:bodyPr>
          <a:lstStyle/>
          <a:p>
            <a:pPr defTabSz="756117" eaLnBrk="1" fontAlgn="auto" hangingPunct="1">
              <a:spcAft>
                <a:spcPts val="0"/>
              </a:spcAft>
              <a:defRPr/>
            </a:pP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822C2E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9113" y="1395413"/>
            <a:ext cx="6523037" cy="3711575"/>
          </a:xfrm>
        </p:spPr>
        <p:txBody>
          <a:bodyPr/>
          <a:lstStyle/>
          <a:p>
            <a:pPr algn="ctr">
              <a:buNone/>
              <a:defRPr/>
            </a:pPr>
            <a:r>
              <a:rPr lang="ru-RU" b="1" dirty="0">
                <a:solidFill>
                  <a:srgbClr val="822C2E"/>
                </a:solidFill>
              </a:rPr>
              <a:t>Наши контакты</a:t>
            </a:r>
          </a:p>
          <a:p>
            <a:pPr algn="ctr">
              <a:buNone/>
              <a:defRPr/>
            </a:pPr>
            <a:r>
              <a:rPr lang="ru-RU" dirty="0">
                <a:solidFill>
                  <a:srgbClr val="822C2E"/>
                </a:solidFill>
              </a:rPr>
              <a:t>Мы находимся по адресу г. Челябинск, ул. Братьев Кашириных 129, аудитория 442. </a:t>
            </a:r>
            <a:br>
              <a:rPr lang="ru-RU" dirty="0">
                <a:solidFill>
                  <a:srgbClr val="822C2E"/>
                </a:solidFill>
              </a:rPr>
            </a:br>
            <a:r>
              <a:rPr lang="ru-RU" dirty="0">
                <a:solidFill>
                  <a:srgbClr val="822C2E"/>
                </a:solidFill>
              </a:rPr>
              <a:t>Телефон: </a:t>
            </a:r>
            <a:r>
              <a:rPr lang="ru-RU" dirty="0">
                <a:solidFill>
                  <a:srgbClr val="822C2E"/>
                </a:solidFill>
                <a:hlinkClick r:id="rId3"/>
              </a:rPr>
              <a:t>8 (351) 799-71-18</a:t>
            </a:r>
            <a:r>
              <a:rPr lang="ru-RU" dirty="0">
                <a:solidFill>
                  <a:srgbClr val="822C2E"/>
                </a:solidFill>
              </a:rPr>
              <a:t>.</a:t>
            </a:r>
            <a:br>
              <a:rPr lang="ru-RU" dirty="0">
                <a:solidFill>
                  <a:srgbClr val="822C2E"/>
                </a:solidFill>
              </a:rPr>
            </a:br>
            <a:r>
              <a:rPr lang="ru-RU" dirty="0">
                <a:solidFill>
                  <a:srgbClr val="822C2E"/>
                </a:solidFill>
              </a:rPr>
              <a:t>Электронная почта: </a:t>
            </a:r>
            <a:r>
              <a:rPr lang="ru-RU" dirty="0" err="1">
                <a:solidFill>
                  <a:srgbClr val="822C2E"/>
                </a:solidFill>
                <a:hlinkClick r:id="rId4"/>
              </a:rPr>
              <a:t>math_faculty@csu.ru</a:t>
            </a:r>
            <a:r>
              <a:rPr lang="ru-RU" dirty="0">
                <a:solidFill>
                  <a:srgbClr val="822C2E"/>
                </a:solidFill>
              </a:rPr>
              <a:t>.</a:t>
            </a:r>
            <a:br>
              <a:rPr lang="ru-RU" dirty="0">
                <a:solidFill>
                  <a:srgbClr val="822C2E"/>
                </a:solidFill>
              </a:rPr>
            </a:br>
            <a:r>
              <a:rPr lang="ru-RU" dirty="0">
                <a:solidFill>
                  <a:srgbClr val="822C2E"/>
                </a:solidFill>
              </a:rPr>
              <a:t>Группа "</a:t>
            </a:r>
            <a:r>
              <a:rPr lang="ru-RU" dirty="0" err="1">
                <a:solidFill>
                  <a:srgbClr val="822C2E"/>
                </a:solidFill>
              </a:rPr>
              <a:t>Вконтакте</a:t>
            </a:r>
            <a:r>
              <a:rPr lang="ru-RU" dirty="0">
                <a:solidFill>
                  <a:srgbClr val="822C2E"/>
                </a:solidFill>
              </a:rPr>
              <a:t>": </a:t>
            </a:r>
            <a:r>
              <a:rPr lang="ru-RU" dirty="0">
                <a:solidFill>
                  <a:srgbClr val="822C2E"/>
                </a:solidFill>
                <a:hlinkClick r:id="rId5"/>
              </a:rPr>
              <a:t>http://vk.com/math_csu</a:t>
            </a:r>
            <a:endParaRPr lang="ru-RU" dirty="0">
              <a:solidFill>
                <a:srgbClr val="822C2E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963" y="906463"/>
            <a:ext cx="3810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4067175" y="835025"/>
            <a:ext cx="3113088" cy="414337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>
              <a:buFont typeface="Arial" charset="0"/>
              <a:buNone/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>
              <a:buFont typeface="Arial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Приказ Минтруда России </a:t>
            </a:r>
          </a:p>
          <a:p>
            <a:pPr marL="0">
              <a:buFont typeface="Arial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 18.10.2013 № 544н </a:t>
            </a:r>
          </a:p>
          <a:p>
            <a:pPr marL="0">
              <a:buFont typeface="Arial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«Об утверждении профессионального стандарта «Педагог (педагогическая деятельность в сфере дошкольного, начального общего, основного общего, среднего общего образования) (воспитатель, учитель)»</a:t>
            </a:r>
          </a:p>
          <a:p>
            <a:pPr marL="0" indent="0" eaLnBrk="1" hangingPunct="1">
              <a:spcBef>
                <a:spcPts val="1800"/>
              </a:spcBef>
              <a:buFont typeface="Arial" charset="0"/>
              <a:buNone/>
              <a:defRPr/>
            </a:pP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AutoShape 7" descr="&amp;Kcy;&amp;acy;&amp;rcy;&amp;tcy;&amp;icy;&amp;ncy;&amp;kcy;&amp;icy; &amp;pcy;&amp;ocy; &amp;zcy;&amp;acy;&amp;pcy;&amp;rcy;&amp;ocy;&amp;scy;&amp;ucy; &amp;ucy;&amp;chcy;&amp;icy;&amp;tcy;&amp;iecy;&amp;lcy;&amp;softcy; &amp;zcy;&amp;acy; &amp;scy;&amp;tcy;&amp;ocy;&amp;lcy;&amp;ocy;&amp;mcy; &amp;chcy;&amp;iecy;&amp;rcy;&amp;ncy;&amp;ocy;-&amp;bcy;&amp;iecy;&amp;lcy;&amp;ycy;&amp;ie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4101" name="AutoShape 9" descr="&amp;Kcy;&amp;acy;&amp;rcy;&amp;tcy;&amp;icy;&amp;ncy;&amp;kcy;&amp;icy; &amp;pcy;&amp;ocy; &amp;zcy;&amp;acy;&amp;pcy;&amp;rcy;&amp;ocy;&amp;scy;&amp;ucy; &amp;ucy;&amp;chcy;&amp;icy;&amp;tcy;&amp;iecy;&amp;lcy;&amp;softcy; &amp;zcy;&amp;acy; &amp;scy;&amp;tcy;&amp;ocy;&amp;lcy;&amp;ocy;&amp;mcy; &amp;chcy;&amp;iecy;&amp;rcy;&amp;ncy;&amp;ocy;-&amp;bcy;&amp;iecy;&amp;lcy;&amp;ycy;&amp;ie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4102" name="AutoShape 11" descr="&amp;Kcy;&amp;acy;&amp;rcy;&amp;tcy;&amp;icy;&amp;ncy;&amp;kcy;&amp;icy; &amp;pcy;&amp;ocy; &amp;zcy;&amp;acy;&amp;pcy;&amp;rcy;&amp;ocy;&amp;scy;&amp;ucy; &amp;ucy;&amp;chcy;&amp;icy;&amp;tcy;&amp;iecy;&amp;lcy;&amp;softcy; &amp;zcy;&amp;acy; &amp;scy;&amp;tcy;&amp;ocy;&amp;lcy;&amp;ocy;&amp;mcy; &amp;chcy;&amp;iecy;&amp;rcy;&amp;ncy;&amp;ocy;-&amp;bcy;&amp;iecy;&amp;lcy;&amp;ycy;&amp;ie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4103" name="AutoShape 14" descr="&amp;Pcy;&amp;ocy;&amp;khcy;&amp;ocy;&amp;zhcy;&amp;iecy;&amp;iecy; &amp;icy;&amp;zcy;&amp;ocy;&amp;bcy;&amp;rcy;&amp;acy;&amp;zhcy;&amp;iecy;&amp;ncy;&amp;icy;&amp;iecy;"/>
          <p:cNvSpPr>
            <a:spLocks noChangeAspect="1" noChangeArrowheads="1"/>
          </p:cNvSpPr>
          <p:nvPr/>
        </p:nvSpPr>
        <p:spPr bwMode="auto">
          <a:xfrm>
            <a:off x="155575" y="-1782763"/>
            <a:ext cx="3486150" cy="372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/>
          <p:cNvSpPr>
            <a:spLocks noGrp="1"/>
          </p:cNvSpPr>
          <p:nvPr>
            <p:ph idx="1"/>
          </p:nvPr>
        </p:nvSpPr>
        <p:spPr>
          <a:xfrm>
            <a:off x="350838" y="1906588"/>
            <a:ext cx="6802437" cy="3000375"/>
          </a:xfrm>
        </p:spPr>
        <p:txBody>
          <a:bodyPr/>
          <a:lstStyle/>
          <a:p>
            <a:pPr marL="0" indent="0" eaLnBrk="1" hangingPunct="1">
              <a:spcBef>
                <a:spcPts val="1800"/>
              </a:spcBef>
              <a:buFont typeface="Arial" charset="0"/>
              <a:buNone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01.01.2020 – переход на профессиональный стандарт</a:t>
            </a:r>
          </a:p>
          <a:p>
            <a:pPr marL="0" indent="0" eaLnBrk="1" hangingPunct="1">
              <a:spcBef>
                <a:spcPts val="1800"/>
              </a:spcBef>
              <a:buFont typeface="Arial" charset="0"/>
              <a:buNone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Мы живём в меняющемся мире, поэтому профстандарт указывает необходимым дополнительное профессиональное образование педагогических работников не реже одного раза в три года.</a:t>
            </a:r>
          </a:p>
          <a:p>
            <a:pPr marL="0" indent="0" eaLnBrk="1" hangingPunct="1">
              <a:spcBef>
                <a:spcPts val="1800"/>
              </a:spcBef>
              <a:buFont typeface="Arial" charset="0"/>
              <a:buNone/>
            </a:pPr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AutoShape 7" descr="&amp;Kcy;&amp;acy;&amp;rcy;&amp;tcy;&amp;icy;&amp;ncy;&amp;kcy;&amp;icy; &amp;pcy;&amp;ocy; &amp;zcy;&amp;acy;&amp;pcy;&amp;rcy;&amp;ocy;&amp;scy;&amp;ucy; &amp;ucy;&amp;chcy;&amp;icy;&amp;tcy;&amp;iecy;&amp;lcy;&amp;softcy; &amp;zcy;&amp;acy; &amp;scy;&amp;tcy;&amp;ocy;&amp;lcy;&amp;ocy;&amp;mcy; &amp;chcy;&amp;iecy;&amp;rcy;&amp;ncy;&amp;ocy;-&amp;bcy;&amp;iecy;&amp;lcy;&amp;ycy;&amp;ie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6148" name="AutoShape 9" descr="&amp;Kcy;&amp;acy;&amp;rcy;&amp;tcy;&amp;icy;&amp;ncy;&amp;kcy;&amp;icy; &amp;pcy;&amp;ocy; &amp;zcy;&amp;acy;&amp;pcy;&amp;rcy;&amp;ocy;&amp;scy;&amp;ucy; &amp;ucy;&amp;chcy;&amp;icy;&amp;tcy;&amp;iecy;&amp;lcy;&amp;softcy; &amp;zcy;&amp;acy; &amp;scy;&amp;tcy;&amp;ocy;&amp;lcy;&amp;ocy;&amp;mcy; &amp;chcy;&amp;iecy;&amp;rcy;&amp;ncy;&amp;ocy;-&amp;bcy;&amp;iecy;&amp;lcy;&amp;ycy;&amp;ie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6149" name="AutoShape 11" descr="&amp;Kcy;&amp;acy;&amp;rcy;&amp;tcy;&amp;icy;&amp;ncy;&amp;kcy;&amp;icy; &amp;pcy;&amp;ocy; &amp;zcy;&amp;acy;&amp;pcy;&amp;rcy;&amp;ocy;&amp;scy;&amp;ucy; &amp;ucy;&amp;chcy;&amp;icy;&amp;tcy;&amp;iecy;&amp;lcy;&amp;softcy; &amp;zcy;&amp;acy; &amp;scy;&amp;tcy;&amp;ocy;&amp;lcy;&amp;ocy;&amp;mcy; &amp;chcy;&amp;iecy;&amp;rcy;&amp;ncy;&amp;ocy;-&amp;bcy;&amp;iecy;&amp;lcy;&amp;ycy;&amp;ie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350838" y="906463"/>
            <a:ext cx="6802437" cy="17859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Современный педагог представляет собой сумму специализаций. Он должен быть и хорошим предметником, и психологом, и компетентен области компьютерных технологий. </a:t>
            </a:r>
          </a:p>
          <a:p>
            <a:endParaRPr lang="ru-RU" altLang="ru-RU" sz="2800"/>
          </a:p>
          <a:p>
            <a:pPr algn="ctr" eaLnBrk="1" hangingPunct="1">
              <a:buFont typeface="Times New Roman" pitchFamily="18" charset="0"/>
              <a:buNone/>
            </a:pPr>
            <a:endParaRPr lang="ru-RU" altLang="ru-RU" sz="2100">
              <a:solidFill>
                <a:srgbClr val="822C2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Прямоугольник 3"/>
          <p:cNvSpPr>
            <a:spLocks noChangeArrowheads="1"/>
          </p:cNvSpPr>
          <p:nvPr/>
        </p:nvSpPr>
        <p:spPr bwMode="auto">
          <a:xfrm>
            <a:off x="1890713" y="2651125"/>
            <a:ext cx="3779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600">
              <a:latin typeface="Times New Roman" pitchFamily="18" charset="0"/>
            </a:endParaRPr>
          </a:p>
          <a:p>
            <a:r>
              <a:rPr lang="ru-RU" altLang="ru-RU">
                <a:latin typeface="Times New Roman" pitchFamily="18" charset="0"/>
              </a:rPr>
              <a:t> 	</a:t>
            </a:r>
            <a:endParaRPr lang="ru-RU" altLang="ru-RU" baseline="30000">
              <a:latin typeface="Times New Roman" pitchFamily="18" charset="0"/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5275" y="2406650"/>
            <a:ext cx="4357688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/>
          <p:cNvSpPr>
            <a:spLocks noGrp="1"/>
          </p:cNvSpPr>
          <p:nvPr>
            <p:ph idx="1"/>
          </p:nvPr>
        </p:nvSpPr>
        <p:spPr>
          <a:xfrm>
            <a:off x="350838" y="1549400"/>
            <a:ext cx="6802437" cy="768350"/>
          </a:xfrm>
        </p:spPr>
        <p:txBody>
          <a:bodyPr/>
          <a:lstStyle/>
          <a:p>
            <a:pPr marL="0" indent="0" algn="ctr" eaLnBrk="1" hangingPunct="1">
              <a:spcBef>
                <a:spcPts val="1800"/>
              </a:spcBef>
              <a:buFont typeface="Arial" charset="0"/>
              <a:buNone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2009 г. – уровневая система образования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51025" y="3549650"/>
            <a:ext cx="3859213" cy="1000125"/>
          </a:xfrm>
          <a:prstGeom prst="roundRect">
            <a:avLst/>
          </a:prstGeom>
          <a:solidFill>
            <a:schemeClr val="bg2"/>
          </a:solidFill>
          <a:ln>
            <a:solidFill>
              <a:srgbClr val="822C2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err="1">
                <a:solidFill>
                  <a:srgbClr val="822C2E"/>
                </a:solidFill>
                <a:latin typeface="Times New Roman" pitchFamily="18" charset="0"/>
                <a:cs typeface="Times New Roman" pitchFamily="18" charset="0"/>
              </a:rPr>
              <a:t>Бакалавриат</a:t>
            </a:r>
            <a:endParaRPr lang="ru-RU" sz="3600" dirty="0">
              <a:solidFill>
                <a:srgbClr val="822C2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08213" y="2478088"/>
            <a:ext cx="3216275" cy="785812"/>
          </a:xfrm>
          <a:prstGeom prst="roundRect">
            <a:avLst/>
          </a:prstGeom>
          <a:solidFill>
            <a:schemeClr val="bg2"/>
          </a:solidFill>
          <a:ln>
            <a:solidFill>
              <a:srgbClr val="822C2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822C2E"/>
                </a:solidFill>
                <a:latin typeface="Times New Roman" pitchFamily="18" charset="0"/>
                <a:cs typeface="Times New Roman" pitchFamily="18" charset="0"/>
              </a:rPr>
              <a:t>Магистратура</a:t>
            </a:r>
          </a:p>
        </p:txBody>
      </p:sp>
      <p:sp>
        <p:nvSpPr>
          <p:cNvPr id="9" name="Стрелка вниз 8"/>
          <p:cNvSpPr/>
          <p:nvPr/>
        </p:nvSpPr>
        <p:spPr>
          <a:xfrm rot="10800000">
            <a:off x="3422650" y="3121025"/>
            <a:ext cx="715963" cy="571500"/>
          </a:xfrm>
          <a:prstGeom prst="downArrow">
            <a:avLst/>
          </a:prstGeom>
          <a:solidFill>
            <a:schemeClr val="bg1"/>
          </a:solidFill>
          <a:ln>
            <a:solidFill>
              <a:srgbClr val="822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/>
          <p:cNvSpPr>
            <a:spLocks noGrp="1"/>
          </p:cNvSpPr>
          <p:nvPr>
            <p:ph idx="1"/>
          </p:nvPr>
        </p:nvSpPr>
        <p:spPr>
          <a:xfrm>
            <a:off x="377825" y="1611313"/>
            <a:ext cx="6802438" cy="3367087"/>
          </a:xfrm>
        </p:spPr>
        <p:txBody>
          <a:bodyPr/>
          <a:lstStyle/>
          <a:p>
            <a:pPr algn="ctr" eaLnBrk="1" hangingPunct="1">
              <a:buFont typeface="Times New Roman" pitchFamily="18" charset="0"/>
              <a:buNone/>
            </a:pPr>
            <a:r>
              <a:rPr lang="ru-RU" altLang="ru-RU" sz="2800">
                <a:solidFill>
                  <a:srgbClr val="822C2E"/>
                </a:solidFill>
                <a:latin typeface="Times New Roman" pitchFamily="18" charset="0"/>
                <a:cs typeface="Times New Roman" pitchFamily="18" charset="0"/>
              </a:rPr>
              <a:t>Обучение в магистратуре</a:t>
            </a:r>
          </a:p>
          <a:p>
            <a:pPr algn="ctr" eaLnBrk="1" hangingPunct="1">
              <a:buFont typeface="Times New Roman" pitchFamily="18" charset="0"/>
              <a:buNone/>
            </a:pPr>
            <a:endParaRPr lang="ru-RU" altLang="ru-RU" sz="2400">
              <a:solidFill>
                <a:srgbClr val="822C2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Углубление знаний предметной области</a:t>
            </a:r>
          </a:p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Инновационные методики и технологии обучения</a:t>
            </a:r>
          </a:p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образовательного процесса</a:t>
            </a:r>
          </a:p>
          <a:p>
            <a:pPr>
              <a:buFont typeface="Arial" charset="0"/>
              <a:buNone/>
            </a:pP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Times New Roman" pitchFamily="18" charset="0"/>
              <a:buNone/>
            </a:pPr>
            <a:endParaRPr lang="ru-RU" altLang="ru-RU" sz="2100">
              <a:solidFill>
                <a:srgbClr val="822C2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1890713" y="2651125"/>
            <a:ext cx="3779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600">
              <a:latin typeface="Times New Roman" pitchFamily="18" charset="0"/>
            </a:endParaRPr>
          </a:p>
          <a:p>
            <a:r>
              <a:rPr lang="ru-RU" altLang="ru-RU">
                <a:latin typeface="Times New Roman" pitchFamily="18" charset="0"/>
              </a:rPr>
              <a:t> 	</a:t>
            </a:r>
            <a:endParaRPr lang="ru-RU" altLang="ru-RU" baseline="300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77825" y="1108075"/>
            <a:ext cx="6802438" cy="595313"/>
          </a:xfrm>
        </p:spPr>
        <p:txBody>
          <a:bodyPr rtlCol="0">
            <a:normAutofit fontScale="90000"/>
          </a:bodyPr>
          <a:lstStyle/>
          <a:p>
            <a:pPr defTabSz="756117" eaLnBrk="1" fontAlgn="auto" hangingPunct="1">
              <a:spcAft>
                <a:spcPts val="0"/>
              </a:spcAft>
              <a:defRPr/>
            </a:pP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822C2E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377825" y="1322388"/>
            <a:ext cx="6802438" cy="2846387"/>
          </a:xfrm>
        </p:spPr>
        <p:txBody>
          <a:bodyPr/>
          <a:lstStyle/>
          <a:p>
            <a:pPr marL="0" indent="0" algn="ctr" eaLnBrk="1" hangingPunct="1">
              <a:spcBef>
                <a:spcPts val="1800"/>
              </a:spcBef>
              <a:buFont typeface="Arial" charset="0"/>
              <a:buNone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Магистерская программа </a:t>
            </a:r>
          </a:p>
          <a:p>
            <a:pPr marL="0" indent="0" algn="ctr" eaLnBrk="1" hangingPunct="1">
              <a:spcBef>
                <a:spcPts val="1800"/>
              </a:spcBef>
              <a:buFont typeface="Arial" charset="0"/>
              <a:buNone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«Математика и информатика в современной образовательной практике» </a:t>
            </a:r>
          </a:p>
          <a:p>
            <a:pPr marL="0" indent="0" algn="ctr" eaLnBrk="1" hangingPunct="1">
              <a:spcBef>
                <a:spcPts val="1800"/>
              </a:spcBef>
              <a:buFont typeface="Arial" charset="0"/>
              <a:buNone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по направлению подготовки </a:t>
            </a:r>
          </a:p>
          <a:p>
            <a:pPr marL="0" indent="0" algn="ctr" eaLnBrk="1" hangingPunct="1">
              <a:spcBef>
                <a:spcPts val="1800"/>
              </a:spcBef>
              <a:buFont typeface="Arial" charset="0"/>
              <a:buNone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44.04.01 Педагогическое образование</a:t>
            </a:r>
          </a:p>
          <a:p>
            <a:pPr marL="0" indent="0" algn="ctr" eaLnBrk="1" hangingPunct="1">
              <a:spcBef>
                <a:spcPts val="1800"/>
              </a:spcBef>
              <a:buFont typeface="Arial" charset="0"/>
              <a:buNone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Очно-заочная форма обучения</a:t>
            </a:r>
          </a:p>
          <a:p>
            <a:pPr marL="0" indent="0" eaLnBrk="1" hangingPunct="1">
              <a:spcBef>
                <a:spcPts val="1800"/>
              </a:spcBef>
              <a:buFont typeface="Arial" charset="0"/>
              <a:buNone/>
            </a:pPr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77825" y="1108075"/>
            <a:ext cx="6802438" cy="595313"/>
          </a:xfrm>
        </p:spPr>
        <p:txBody>
          <a:bodyPr rtlCol="0">
            <a:normAutofit fontScale="90000"/>
          </a:bodyPr>
          <a:lstStyle/>
          <a:p>
            <a:pPr defTabSz="756117" eaLnBrk="1" fontAlgn="auto" hangingPunct="1">
              <a:spcAft>
                <a:spcPts val="0"/>
              </a:spcAft>
              <a:defRPr/>
            </a:pP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822C2E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9113" y="1263650"/>
            <a:ext cx="5405437" cy="35004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rgbClr val="822C2E"/>
                </a:solidFill>
                <a:latin typeface="Times New Roman" pitchFamily="18" charset="0"/>
                <a:cs typeface="Times New Roman" pitchFamily="18" charset="0"/>
              </a:rPr>
              <a:t>Углубление знаний предметной области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2400" dirty="0">
              <a:solidFill>
                <a:srgbClr val="822C2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Современные проблемы математики и информатики</a:t>
            </a:r>
          </a:p>
          <a:p>
            <a:pPr marL="0" indent="0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Решений задач повышенной сложности</a:t>
            </a:r>
          </a:p>
          <a:p>
            <a:pPr marL="0" indent="0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Решение олимпиадных задач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0238" y="2620963"/>
            <a:ext cx="16859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77825" y="1108075"/>
            <a:ext cx="6802438" cy="595313"/>
          </a:xfrm>
        </p:spPr>
        <p:txBody>
          <a:bodyPr rtlCol="0">
            <a:normAutofit fontScale="90000"/>
          </a:bodyPr>
          <a:lstStyle/>
          <a:p>
            <a:pPr defTabSz="756117" eaLnBrk="1" fontAlgn="auto" hangingPunct="1">
              <a:spcAft>
                <a:spcPts val="0"/>
              </a:spcAft>
              <a:defRPr/>
            </a:pP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822C2E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9113" y="2906713"/>
            <a:ext cx="6834187" cy="242887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400" dirty="0">
                <a:solidFill>
                  <a:srgbClr val="822C2E"/>
                </a:solidFill>
                <a:latin typeface="Times New Roman" pitchFamily="18" charset="0"/>
                <a:cs typeface="Times New Roman" pitchFamily="18" charset="0"/>
              </a:rPr>
              <a:t>Инновационные методики и технологии обучения</a:t>
            </a:r>
          </a:p>
          <a:p>
            <a:pPr marL="0" indent="0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Методика преподавания </a:t>
            </a:r>
          </a:p>
          <a:p>
            <a:pPr marL="0" indent="0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Информационные технологии в профессиональной деятельности</a:t>
            </a:r>
          </a:p>
          <a:p>
            <a:pPr marL="0" indent="0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Технологии разработки электронного курса</a:t>
            </a:r>
          </a:p>
          <a:p>
            <a:pPr marL="0" indent="0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Мониторинг образовательных результатов обучающихся</a:t>
            </a:r>
            <a:endParaRPr lang="ru-RU" sz="2000" dirty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900" y="763588"/>
            <a:ext cx="4154488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3724</TotalTime>
  <Words>276</Words>
  <Application>Microsoft Office PowerPoint</Application>
  <PresentationFormat>Произвольный</PresentationFormat>
  <Paragraphs>77</Paragraphs>
  <Slides>13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 </vt:lpstr>
      <vt:lpstr> </vt:lpstr>
      <vt:lpstr>Презентация PowerPoint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Хочешь стать первоклассным специалистом в сфере информационной безопасности или IT-отрасли?  Математический факультет ЧелГУ: актуальные знания, востребованные профессии!</dc:title>
  <dc:creator>user</dc:creator>
  <cp:lastModifiedBy>1</cp:lastModifiedBy>
  <cp:revision>188</cp:revision>
  <cp:lastPrinted>2018-10-28T09:53:36Z</cp:lastPrinted>
  <dcterms:created xsi:type="dcterms:W3CDTF">2018-10-17T05:07:29Z</dcterms:created>
  <dcterms:modified xsi:type="dcterms:W3CDTF">2019-03-15T03:23:28Z</dcterms:modified>
</cp:coreProperties>
</file>